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66" r:id="rId5"/>
    <p:sldId id="258" r:id="rId6"/>
    <p:sldId id="277" r:id="rId7"/>
    <p:sldId id="278" r:id="rId8"/>
    <p:sldId id="279" r:id="rId9"/>
    <p:sldId id="282" r:id="rId10"/>
    <p:sldId id="260" r:id="rId11"/>
    <p:sldId id="272" r:id="rId12"/>
    <p:sldId id="273" r:id="rId13"/>
    <p:sldId id="274" r:id="rId14"/>
    <p:sldId id="275" r:id="rId15"/>
    <p:sldId id="276" r:id="rId16"/>
    <p:sldId id="261" r:id="rId17"/>
    <p:sldId id="280" r:id="rId18"/>
    <p:sldId id="281" r:id="rId19"/>
    <p:sldId id="262" r:id="rId20"/>
    <p:sldId id="270" r:id="rId21"/>
    <p:sldId id="271" r:id="rId22"/>
    <p:sldId id="263" r:id="rId23"/>
    <p:sldId id="264" r:id="rId24"/>
    <p:sldId id="269" r:id="rId25"/>
    <p:sldId id="26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/>
              <a:t>SD</a:t>
            </a:r>
            <a:r>
              <a:rPr lang="en-US" sz="6700" dirty="0" smtClean="0"/>
              <a:t>1321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Bird Daylight Augmentation Device (#BDAD)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400" dirty="0" smtClean="0"/>
              <a:t>Taylor Boe, Taylor Ronnei, and Teren Van Zuilen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974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4766733" cy="3450696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Unique experiment conducted through NDSU’s Biology Department, so no patents on similar devices</a:t>
            </a:r>
          </a:p>
          <a:p>
            <a:r>
              <a:rPr lang="en-US" sz="1800" dirty="0" smtClean="0"/>
              <a:t>Original device used during an experiment on the Great Tit bird species of Germany</a:t>
            </a:r>
          </a:p>
          <a:p>
            <a:pPr lvl="1"/>
            <a:r>
              <a:rPr lang="en-US" sz="1600" dirty="0" smtClean="0"/>
              <a:t>Bird’s mass = about 18 grams</a:t>
            </a:r>
          </a:p>
          <a:p>
            <a:pPr lvl="1"/>
            <a:r>
              <a:rPr lang="en-US" sz="1600" dirty="0" smtClean="0"/>
              <a:t>Device’s mass = 0.77-0.86 grams</a:t>
            </a:r>
          </a:p>
          <a:p>
            <a:r>
              <a:rPr lang="en-US" sz="1800" dirty="0" smtClean="0"/>
              <a:t>Main problems with the device</a:t>
            </a:r>
          </a:p>
          <a:p>
            <a:pPr lvl="1"/>
            <a:r>
              <a:rPr lang="en-US" sz="1600" dirty="0" smtClean="0"/>
              <a:t>Battery lasted for less than a week</a:t>
            </a:r>
          </a:p>
          <a:p>
            <a:pPr lvl="1"/>
            <a:r>
              <a:rPr lang="en-US" sz="1600" dirty="0" smtClean="0"/>
              <a:t>Batter was non-replaceable</a:t>
            </a:r>
          </a:p>
          <a:p>
            <a:pPr lvl="1"/>
            <a:r>
              <a:rPr lang="en-US" sz="1600" dirty="0" smtClean="0"/>
              <a:t>The birds pulled and scratched at it until they broke the wire</a:t>
            </a:r>
          </a:p>
          <a:p>
            <a:pPr lvl="1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24200"/>
            <a:ext cx="1957387" cy="193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8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895600"/>
            <a:ext cx="7408333" cy="2963333"/>
          </a:xfrm>
        </p:spPr>
        <p:txBody>
          <a:bodyPr>
            <a:noAutofit/>
          </a:bodyPr>
          <a:lstStyle/>
          <a:p>
            <a:r>
              <a:rPr lang="en-US" sz="1800" dirty="0" smtClean="0"/>
              <a:t>Red light and white light has been shown to be the most effective for stimulating gonadal growth (1)</a:t>
            </a:r>
          </a:p>
          <a:p>
            <a:r>
              <a:rPr lang="en-US" sz="1800" dirty="0" smtClean="0"/>
              <a:t>There appears to be lower and upper thresholds for light levels which differ between species </a:t>
            </a:r>
          </a:p>
          <a:p>
            <a:pPr lvl="1"/>
            <a:r>
              <a:rPr lang="en-US" sz="1600" dirty="0" smtClean="0"/>
              <a:t>As little as 2.8 lux may be sufficient for Japanese Quails (1)</a:t>
            </a:r>
          </a:p>
          <a:p>
            <a:pPr lvl="1"/>
            <a:r>
              <a:rPr lang="en-US" sz="1600" dirty="0" smtClean="0"/>
              <a:t>45 lux had an effect very similar to that of 108 lux for Starlings (2)</a:t>
            </a:r>
          </a:p>
          <a:p>
            <a:r>
              <a:rPr lang="en-US" sz="1800" dirty="0" smtClean="0"/>
              <a:t>Client has requested a LED output of at least 50-100 lux</a:t>
            </a:r>
          </a:p>
          <a:p>
            <a:pPr lvl="1"/>
            <a:r>
              <a:rPr lang="en-US" sz="1600" dirty="0" smtClean="0"/>
              <a:t>We want to have a programmable LED output with a range of 10-100 lux</a:t>
            </a:r>
          </a:p>
          <a:p>
            <a:pPr lvl="1"/>
            <a:r>
              <a:rPr lang="en-US" sz="1600" dirty="0" smtClean="0"/>
              <a:t>Pulse Width Modulation (PWM) will be used to vary the LED output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367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 smtClean="0"/>
                  <a:t>Problems relating units of light measurement</a:t>
                </a:r>
              </a:p>
              <a:p>
                <a:pPr lvl="1"/>
                <a:r>
                  <a:rPr lang="en-US" sz="1600" dirty="0" smtClean="0"/>
                  <a:t>LED output requirements given in units of lux </a:t>
                </a:r>
              </a:p>
              <a:p>
                <a:pPr lvl="1"/>
                <a:r>
                  <a:rPr lang="en-US" sz="1600" dirty="0" smtClean="0"/>
                  <a:t>Datasheets measure light in </a:t>
                </a:r>
                <a:r>
                  <a:rPr lang="en-US" sz="1600" dirty="0" err="1" smtClean="0"/>
                  <a:t>millicandelas</a:t>
                </a:r>
                <a:r>
                  <a:rPr lang="en-US" sz="1600" dirty="0" smtClean="0"/>
                  <a:t> (mcd)</a:t>
                </a:r>
              </a:p>
              <a:p>
                <a:r>
                  <a:rPr lang="en-US" sz="1800" dirty="0" smtClean="0"/>
                  <a:t>Lux and mcd are different light measurements</a:t>
                </a:r>
              </a:p>
              <a:p>
                <a:pPr lvl="1"/>
                <a:r>
                  <a:rPr lang="en-US" sz="1600" dirty="0"/>
                  <a:t>l</a:t>
                </a:r>
                <a:r>
                  <a:rPr lang="en-US" sz="1600" dirty="0" smtClean="0"/>
                  <a:t>ux measures </a:t>
                </a:r>
                <a:r>
                  <a:rPr lang="en-US" sz="1600" dirty="0" err="1" smtClean="0"/>
                  <a:t>illuminance</a:t>
                </a:r>
                <a:r>
                  <a:rPr lang="en-US" sz="1600" dirty="0" smtClean="0"/>
                  <a:t> (luminous flux per unit area)</a:t>
                </a:r>
              </a:p>
              <a:p>
                <a:pPr lvl="1"/>
                <a:r>
                  <a:rPr lang="en-US" sz="1600" dirty="0"/>
                  <a:t>m</a:t>
                </a:r>
                <a:r>
                  <a:rPr lang="en-US" sz="1600" dirty="0" smtClean="0"/>
                  <a:t>cd measure luminous intensity</a:t>
                </a:r>
              </a:p>
              <a:p>
                <a:r>
                  <a:rPr lang="en-US" sz="1800" dirty="0" smtClean="0"/>
                  <a:t>Candelas to lux conversion: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1 </m:t>
                      </m:r>
                      <m:r>
                        <a:rPr lang="en-US" sz="1600" b="0" i="1" smtClean="0">
                          <a:latin typeface="Cambria Math"/>
                        </a:rPr>
                        <m:t>𝑙𝑢𝑥</m:t>
                      </m:r>
                      <m:r>
                        <a:rPr lang="en-US" sz="1600" b="0" i="1" smtClean="0">
                          <a:latin typeface="Cambria Math"/>
                        </a:rPr>
                        <m:t>=1 </m:t>
                      </m:r>
                      <m:r>
                        <a:rPr lang="en-US" sz="1600" b="0" i="1" smtClean="0">
                          <a:latin typeface="Cambria Math"/>
                        </a:rPr>
                        <m:t>𝑐𝑎𝑛𝑑𝑒𝑙𝑎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type m:val="lin"/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𝑠𝑡𝑒𝑟𝑎𝑑𝑖𝑎𝑛</m:t>
                          </m:r>
                        </m:num>
                        <m:den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=1 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𝑐𝑎𝑛𝑑𝑒𝑙𝑎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 ∙[2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func>
                            <m:funcPr>
                              <m:ctrlP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type m:val="lin"/>
                                  <m:ctrlP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2)</m:t>
                                  </m:r>
                                </m:den>
                              </m:f>
                            </m:e>
                          </m:func>
                        </m:e>
                      </m:d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]/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en-US" sz="1600" dirty="0" smtClean="0"/>
              </a:p>
              <a:p>
                <a:pPr marL="0" indent="0" algn="ctr">
                  <a:buNone/>
                </a:pPr>
                <a:r>
                  <a:rPr lang="en-US" sz="1600" dirty="0" smtClean="0"/>
                  <a:t>      where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sz="1600" dirty="0" smtClean="0"/>
                  <a:t> is the beam angle of the light source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600" dirty="0" smtClean="0"/>
                  <a:t> is the area of the surface the light hits</a:t>
                </a:r>
              </a:p>
              <a:p>
                <a:r>
                  <a:rPr lang="en-US" sz="1800" dirty="0" smtClean="0"/>
                  <a:t>Area of light on bird will be small, so lux will be large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  <a:blipFill rotWithShape="1">
                <a:blip r:embed="rId2"/>
                <a:stretch>
                  <a:fillRect l="-658" t="-1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318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3124200"/>
            <a:ext cx="3657600" cy="22098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We ultimately need to measure light in lux so as to be able to meet our requirements</a:t>
            </a:r>
          </a:p>
          <a:p>
            <a:r>
              <a:rPr lang="en-US" sz="1800" dirty="0" smtClean="0"/>
              <a:t>Instead of relating mcd to lux, directly measure light in foot-candles, then convert to lux</a:t>
            </a:r>
          </a:p>
          <a:p>
            <a:r>
              <a:rPr lang="en-US" sz="1800" dirty="0" smtClean="0"/>
              <a:t>1 foot-candle = 10.764 lux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259" y="2743200"/>
            <a:ext cx="300566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529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Options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729039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911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sz="1800" dirty="0" smtClean="0"/>
          </a:p>
          <a:p>
            <a:r>
              <a:rPr lang="en-US" sz="1800" dirty="0" smtClean="0"/>
              <a:t>From these results, we’ve decided to use the </a:t>
            </a:r>
            <a:r>
              <a:rPr lang="en-US" sz="1800" dirty="0" err="1" smtClean="0"/>
              <a:t>Avago</a:t>
            </a:r>
            <a:r>
              <a:rPr lang="en-US" sz="1800" dirty="0" smtClean="0"/>
              <a:t> </a:t>
            </a:r>
            <a:r>
              <a:rPr lang="en-US" sz="1800" dirty="0" smtClean="0"/>
              <a:t>LED due to its light output and relatively low power consumption</a:t>
            </a: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Testing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192" y="2286000"/>
            <a:ext cx="1442431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33600"/>
            <a:ext cx="412268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5243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5000"/>
            <a:ext cx="7315200" cy="41237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Interface Station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972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Intent of the interface</a:t>
            </a:r>
          </a:p>
          <a:p>
            <a:pPr lvl="1"/>
            <a:r>
              <a:rPr lang="en-US" dirty="0" smtClean="0"/>
              <a:t>Needs to be user-friendly</a:t>
            </a:r>
          </a:p>
          <a:p>
            <a:pPr lvl="1"/>
            <a:r>
              <a:rPr lang="en-US" dirty="0" smtClean="0"/>
              <a:t>Users have minimal knowledge of programming and electronic design</a:t>
            </a:r>
          </a:p>
          <a:p>
            <a:r>
              <a:rPr lang="en-US" dirty="0" smtClean="0"/>
              <a:t>Currently the NDSU Biosciences Researchers are able to:</a:t>
            </a:r>
          </a:p>
          <a:p>
            <a:pPr lvl="1"/>
            <a:r>
              <a:rPr lang="en-US" dirty="0" smtClean="0"/>
              <a:t>Select the LED turn-on time</a:t>
            </a:r>
          </a:p>
          <a:p>
            <a:pPr lvl="1"/>
            <a:r>
              <a:rPr lang="en-US" dirty="0" smtClean="0"/>
              <a:t>Choose the LED on duration</a:t>
            </a:r>
          </a:p>
          <a:p>
            <a:pPr lvl="1"/>
            <a:r>
              <a:rPr lang="en-US" dirty="0" smtClean="0"/>
              <a:t>Pick the LED intensity based on visual example LED</a:t>
            </a:r>
          </a:p>
          <a:p>
            <a:pPr lvl="1"/>
            <a:r>
              <a:rPr lang="en-US" dirty="0" smtClean="0"/>
              <a:t>Set the current time</a:t>
            </a:r>
          </a:p>
          <a:p>
            <a:r>
              <a:rPr lang="en-US" dirty="0" smtClean="0"/>
              <a:t>Goals for next semester</a:t>
            </a:r>
          </a:p>
          <a:p>
            <a:pPr lvl="1"/>
            <a:r>
              <a:rPr lang="en-US" dirty="0" smtClean="0"/>
              <a:t>Create our own interface schematic and PCB</a:t>
            </a:r>
          </a:p>
          <a:p>
            <a:pPr lvl="1"/>
            <a:r>
              <a:rPr lang="en-US" dirty="0" smtClean="0"/>
              <a:t>Allow the ‘</a:t>
            </a:r>
            <a:r>
              <a:rPr lang="en-US" dirty="0" err="1" smtClean="0"/>
              <a:t>DADdy</a:t>
            </a:r>
            <a:r>
              <a:rPr lang="en-US" dirty="0" smtClean="0"/>
              <a:t>’ PIC to send settings selected to the ‘Baby’ PIC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24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Flow Chart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02" y="1397855"/>
            <a:ext cx="7698907" cy="48360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1491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Photographs, screen captures, tables or charts of results to demonstrate the current state of your entire project</a:t>
            </a:r>
          </a:p>
          <a:p>
            <a:r>
              <a:rPr lang="en-US" dirty="0" smtClean="0"/>
              <a:t>Include other progress information, tasks remaining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105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608336"/>
            <a:ext cx="4953000" cy="32590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Problem: Researchers in the NDSU Biosciences Department would like to study the effects of birds’ reproductive systems starting early.</a:t>
            </a:r>
          </a:p>
          <a:p>
            <a:endParaRPr lang="en-US" dirty="0"/>
          </a:p>
          <a:p>
            <a:r>
              <a:rPr lang="en-US" dirty="0" smtClean="0"/>
              <a:t>Why: To better enhance our understanding of the world around us.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276600"/>
            <a:ext cx="331304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7200"/>
            <a:ext cx="794385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Fall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53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Spring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33600"/>
            <a:ext cx="8486775" cy="231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665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Budget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4419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0"/>
            <a:ext cx="38957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547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1"/>
          <a:stretch/>
        </p:blipFill>
        <p:spPr>
          <a:xfrm>
            <a:off x="2590800" y="2646218"/>
            <a:ext cx="3569923" cy="34497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525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41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Demonstration Time!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3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200400"/>
          </a:xfrm>
        </p:spPr>
        <p:txBody>
          <a:bodyPr>
            <a:normAutofit/>
          </a:bodyPr>
          <a:lstStyle/>
          <a:p>
            <a:r>
              <a:rPr lang="en-US" dirty="0" smtClean="0"/>
              <a:t>Use LED to activate photoreceptors</a:t>
            </a:r>
          </a:p>
          <a:p>
            <a:r>
              <a:rPr lang="en-US" dirty="0" smtClean="0"/>
              <a:t>LED will emit red light</a:t>
            </a:r>
          </a:p>
          <a:p>
            <a:r>
              <a:rPr lang="en-US" dirty="0" smtClean="0"/>
              <a:t>Microprocessor will be used to control LED</a:t>
            </a:r>
          </a:p>
          <a:p>
            <a:r>
              <a:rPr lang="en-US" dirty="0" smtClean="0"/>
              <a:t>LED needs to be able to stay active continuously for at least 6 hours per day</a:t>
            </a:r>
          </a:p>
          <a:p>
            <a:r>
              <a:rPr lang="en-US" dirty="0" smtClean="0"/>
              <a:t>Create a user-friendly interface to easily change the setting of the ‘baby’ PIC.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03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505200"/>
          </a:xfrm>
        </p:spPr>
        <p:txBody>
          <a:bodyPr>
            <a:normAutofit/>
          </a:bodyPr>
          <a:lstStyle/>
          <a:p>
            <a:r>
              <a:rPr lang="en-US" dirty="0" smtClean="0"/>
              <a:t>The device cannot exceed 5% of the body weight of the bird, with a target of ≤ 3%</a:t>
            </a:r>
          </a:p>
          <a:p>
            <a:pPr lvl="0"/>
            <a:r>
              <a:rPr lang="en-US" dirty="0"/>
              <a:t>Must keep a low profile</a:t>
            </a:r>
          </a:p>
          <a:p>
            <a:pPr lvl="0"/>
            <a:r>
              <a:rPr lang="en-US" dirty="0"/>
              <a:t>Built with reusability and durability in mind</a:t>
            </a:r>
          </a:p>
          <a:p>
            <a:pPr lvl="0"/>
            <a:r>
              <a:rPr lang="en-US" dirty="0"/>
              <a:t>Operate with a temperature rise from 38°C to 42°C </a:t>
            </a:r>
          </a:p>
          <a:p>
            <a:pPr lvl="0"/>
            <a:r>
              <a:rPr lang="en-US" dirty="0"/>
              <a:t>Run off battery power for a minimum of one week, ideally two to three weeks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19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450696"/>
          </a:xfrm>
        </p:spPr>
        <p:txBody>
          <a:bodyPr/>
          <a:lstStyle/>
          <a:p>
            <a:r>
              <a:rPr lang="en-US" dirty="0" smtClean="0"/>
              <a:t>At least one model will be created for a Starling or Quail, other models may be considered</a:t>
            </a:r>
          </a:p>
          <a:p>
            <a:r>
              <a:rPr lang="en-US" dirty="0" smtClean="0"/>
              <a:t>Attach the device with super glue</a:t>
            </a:r>
          </a:p>
          <a:p>
            <a:r>
              <a:rPr lang="en-US" dirty="0"/>
              <a:t>C</a:t>
            </a:r>
            <a:r>
              <a:rPr lang="en-US" dirty="0" smtClean="0"/>
              <a:t>harging station may be implemented</a:t>
            </a:r>
          </a:p>
          <a:p>
            <a:r>
              <a:rPr lang="en-US" dirty="0" smtClean="0"/>
              <a:t>Alternative power options were considered</a:t>
            </a:r>
          </a:p>
          <a:p>
            <a:r>
              <a:rPr lang="en-US" dirty="0" smtClean="0"/>
              <a:t>A plastic enclosure may be created and used as additional protection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2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4MHz at 2.8V and ~350</a:t>
            </a:r>
            <a:r>
              <a:rPr lang="el-GR" dirty="0" smtClean="0"/>
              <a:t>μ</a:t>
            </a:r>
            <a:r>
              <a:rPr lang="en-US" dirty="0" smtClean="0"/>
              <a:t>A	</a:t>
            </a:r>
          </a:p>
          <a:p>
            <a:pPr lvl="1"/>
            <a:r>
              <a:rPr lang="en-US" dirty="0" smtClean="0"/>
              <a:t>Drains 8.4mAh per day (58.8mAh per week)</a:t>
            </a:r>
          </a:p>
          <a:p>
            <a:pPr lvl="1"/>
            <a:r>
              <a:rPr lang="en-US" dirty="0" smtClean="0"/>
              <a:t>32kHz LP mode runs at ~18</a:t>
            </a:r>
            <a:r>
              <a:rPr lang="el-GR" dirty="0" smtClean="0"/>
              <a:t>μ</a:t>
            </a:r>
            <a:r>
              <a:rPr lang="en-US" dirty="0" smtClean="0"/>
              <a:t>A</a:t>
            </a:r>
          </a:p>
          <a:p>
            <a:r>
              <a:rPr lang="en-US" dirty="0" smtClean="0"/>
              <a:t>25mA source/sink current I/O</a:t>
            </a:r>
          </a:p>
          <a:p>
            <a:r>
              <a:rPr lang="en-US" dirty="0" smtClean="0"/>
              <a:t>Only 3.5kB of Flash program memory</a:t>
            </a:r>
          </a:p>
          <a:p>
            <a:r>
              <a:rPr lang="en-US" dirty="0" smtClean="0"/>
              <a:t>Currently running LED at 1.1mA</a:t>
            </a:r>
          </a:p>
          <a:p>
            <a:pPr lvl="1"/>
            <a:r>
              <a:rPr lang="en-US" dirty="0" smtClean="0"/>
              <a:t>Drains 6.6mAh per day (46.2mAh per week)</a:t>
            </a:r>
          </a:p>
          <a:p>
            <a:r>
              <a:rPr lang="en-US" dirty="0" smtClean="0"/>
              <a:t>With 280mAh batteries, runs about 2 ½ weeks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BDAD Microprocessor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7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Interrupt Service Routine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5" y="1295400"/>
            <a:ext cx="3128948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9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Routine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295400"/>
            <a:ext cx="3904015" cy="547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2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43200"/>
            <a:ext cx="4700988" cy="265006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 Width  Modulation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8" b="15634"/>
          <a:stretch/>
        </p:blipFill>
        <p:spPr>
          <a:xfrm>
            <a:off x="609600" y="2084895"/>
            <a:ext cx="2940042" cy="367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3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347</TotalTime>
  <Words>712</Words>
  <Application>Microsoft Office PowerPoint</Application>
  <PresentationFormat>On-screen Show (4:3)</PresentationFormat>
  <Paragraphs>102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Waveform</vt:lpstr>
      <vt:lpstr>SD1321 Bird Daylight Augmentation Device (#BDAD)</vt:lpstr>
      <vt:lpstr>Introduction</vt:lpstr>
      <vt:lpstr>Requirements</vt:lpstr>
      <vt:lpstr>Requirements Continued</vt:lpstr>
      <vt:lpstr>Additional Considerations</vt:lpstr>
      <vt:lpstr>BDAD Microprocessor</vt:lpstr>
      <vt:lpstr>Interrupt Service Routine</vt:lpstr>
      <vt:lpstr>Main Routine</vt:lpstr>
      <vt:lpstr>Pulse Width  Modulation</vt:lpstr>
      <vt:lpstr>Previous Work</vt:lpstr>
      <vt:lpstr>Research</vt:lpstr>
      <vt:lpstr>Light Measurement</vt:lpstr>
      <vt:lpstr>Light Measurement</vt:lpstr>
      <vt:lpstr>LED Options</vt:lpstr>
      <vt:lpstr>LED Testing</vt:lpstr>
      <vt:lpstr>The Interface Station</vt:lpstr>
      <vt:lpstr>Interface Options</vt:lpstr>
      <vt:lpstr>Program Flow Chart</vt:lpstr>
      <vt:lpstr>Project Status</vt:lpstr>
      <vt:lpstr>PowerPoint Presentation</vt:lpstr>
      <vt:lpstr>PowerPoint Presentation</vt:lpstr>
      <vt:lpstr>           Budget</vt:lpstr>
      <vt:lpstr>Summary</vt:lpstr>
      <vt:lpstr>Questions?</vt:lpstr>
      <vt:lpstr>Demonstration Time!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 1321 Bird Daylight Augmentation Device (#BDAD)</dc:title>
  <dc:creator>Taylor.a.Boe.2</dc:creator>
  <cp:lastModifiedBy>Teren.Vanzuilen</cp:lastModifiedBy>
  <cp:revision>45</cp:revision>
  <dcterms:created xsi:type="dcterms:W3CDTF">2013-12-12T23:16:46Z</dcterms:created>
  <dcterms:modified xsi:type="dcterms:W3CDTF">2013-12-13T06:24:27Z</dcterms:modified>
</cp:coreProperties>
</file>